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93A20B7-C639-4BF9-A77B-F9CCD622A317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158B11-649D-482E-B6C7-ED780ECEF05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99"/>
                </a:solidFill>
              </a:rPr>
              <a:t>Answer the following questions in complete sentences.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</a:rPr>
              <a:t>What </a:t>
            </a:r>
            <a:r>
              <a:rPr lang="en-US" dirty="0">
                <a:solidFill>
                  <a:srgbClr val="FFFF99"/>
                </a:solidFill>
              </a:rPr>
              <a:t>does the word “reason” mean? Where else do you see this word being used?</a:t>
            </a:r>
          </a:p>
          <a:p>
            <a:pPr lvl="1"/>
            <a:r>
              <a:rPr lang="en-US" dirty="0" smtClean="0">
                <a:solidFill>
                  <a:srgbClr val="FFFF99"/>
                </a:solidFill>
              </a:rPr>
              <a:t>What </a:t>
            </a:r>
            <a:r>
              <a:rPr lang="en-US" dirty="0">
                <a:solidFill>
                  <a:srgbClr val="FFFF99"/>
                </a:solidFill>
              </a:rPr>
              <a:t>does the word “evidence” mean? Where else do you see this word being used?</a:t>
            </a:r>
          </a:p>
          <a:p>
            <a:endParaRPr lang="en-US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44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99"/>
                </a:solidFill>
              </a:rPr>
              <a:t>Read the rest of the article and do a </a:t>
            </a:r>
            <a:r>
              <a:rPr lang="en-US" dirty="0" err="1" smtClean="0">
                <a:solidFill>
                  <a:srgbClr val="FFFF99"/>
                </a:solidFill>
              </a:rPr>
              <a:t>SOAPSTone</a:t>
            </a:r>
            <a:r>
              <a:rPr lang="en-US" dirty="0" smtClean="0">
                <a:solidFill>
                  <a:srgbClr val="FFFF99"/>
                </a:solidFill>
              </a:rPr>
              <a:t> analysis of the text with your group.</a:t>
            </a:r>
            <a:endParaRPr lang="en-US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6049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Reasons and Evidence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  <p:pic>
        <p:nvPicPr>
          <p:cNvPr id="1026" name="Picture 2" descr="http://www.chicagonow.com/quilting-sewing-creating/files/2013/09/Decisions_clipart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62" b="97938" l="1916" r="97701">
                        <a14:foregroundMark x1="47126" y1="44330" x2="47126" y2="44330"/>
                        <a14:foregroundMark x1="67816" y1="45361" x2="67816" y2="45361"/>
                        <a14:foregroundMark x1="58238" y1="74914" x2="58238" y2="74914"/>
                        <a14:foregroundMark x1="57854" y1="91065" x2="57854" y2="91065"/>
                        <a14:foregroundMark x1="18008" y1="16151" x2="18008" y2="16151"/>
                        <a14:foregroundMark x1="15709" y1="27835" x2="15709" y2="27835"/>
                        <a14:foregroundMark x1="31034" y1="8935" x2="31034" y2="8935"/>
                        <a14:foregroundMark x1="25287" y1="16151" x2="25287" y2="16151"/>
                        <a14:foregroundMark x1="50958" y1="41924" x2="50958" y2="41924"/>
                        <a14:foregroundMark x1="42146" y1="41581" x2="42146" y2="41581"/>
                        <a14:foregroundMark x1="75096" y1="42612" x2="75096" y2="42612"/>
                        <a14:foregroundMark x1="64751" y1="71821" x2="64751" y2="71821"/>
                        <a14:foregroundMark x1="51724" y1="71821" x2="51724" y2="71821"/>
                        <a14:foregroundMark x1="58621" y1="84880" x2="58621" y2="84880"/>
                        <a14:foregroundMark x1="53257" y1="80412" x2="53257" y2="80412"/>
                        <a14:foregroundMark x1="69349" y1="64948" x2="69349" y2="64948"/>
                        <a14:foregroundMark x1="47510" y1="67010" x2="47510" y2="67010"/>
                        <a14:foregroundMark x1="59770" y1="76632" x2="59770" y2="76632"/>
                        <a14:foregroundMark x1="62835" y1="80412" x2="62835" y2="80412"/>
                        <a14:foregroundMark x1="11494" y1="12027" x2="11494" y2="120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11830"/>
            <a:ext cx="3048000" cy="3398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126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8" y="609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Reasons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38455"/>
            <a:ext cx="6777317" cy="350897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99"/>
                </a:solidFill>
              </a:rPr>
              <a:t>What are “reasons” in an argumentative essay?</a:t>
            </a:r>
            <a:endParaRPr lang="en-US" sz="3600" dirty="0">
              <a:solidFill>
                <a:srgbClr val="FFFF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4800600"/>
            <a:ext cx="8153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The </a:t>
            </a: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points 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the </a:t>
            </a: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writer gives to show why the claim 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is true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Reasons </a:t>
            </a:r>
            <a:r>
              <a:rPr lang="en-US" sz="2400" dirty="0"/>
              <a:t>often </a:t>
            </a: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act as the topic sentence </a:t>
            </a:r>
            <a:r>
              <a:rPr lang="en-US" sz="2400" dirty="0"/>
              <a:t>of a </a:t>
            </a:r>
            <a:r>
              <a:rPr lang="en-US" sz="2400" dirty="0" smtClean="0"/>
              <a:t>paragraph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417" b="90000" l="833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676400"/>
            <a:ext cx="37338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319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dirty="0" smtClean="0"/>
              <a:t>Evidence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FFFF99"/>
                </a:solidFill>
              </a:rPr>
              <a:t>What is “evidence” in an argumentative essay?</a:t>
            </a:r>
            <a:endParaRPr lang="en-US" sz="3600" dirty="0">
              <a:solidFill>
                <a:srgbClr val="FFFF99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52578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A </a:t>
            </a:r>
            <a:r>
              <a:rPr lang="en-US" sz="2400" dirty="0"/>
              <a:t>more specific type of support 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draws </a:t>
            </a:r>
            <a:r>
              <a:rPr lang="en-US" sz="2400" b="1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from or quotes a primary or secondary </a:t>
            </a:r>
            <a:r>
              <a:rPr lang="en-US" sz="24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source</a:t>
            </a:r>
            <a:r>
              <a:rPr lang="en-US" sz="2400" dirty="0" smtClean="0"/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rguments </a:t>
            </a:r>
            <a:r>
              <a:rPr lang="en-US" sz="2400" dirty="0"/>
              <a:t>without evidence </a:t>
            </a:r>
            <a:r>
              <a:rPr lang="en-US" sz="2400" dirty="0" smtClean="0"/>
              <a:t>don’t succeed</a:t>
            </a:r>
            <a:endParaRPr lang="en-US" sz="2400" dirty="0"/>
          </a:p>
        </p:txBody>
      </p:sp>
      <p:pic>
        <p:nvPicPr>
          <p:cNvPr id="3074" name="Picture 2" descr="http://images.clipartpanda.com/evidence-clipart-draft_lens17102261module144508391photo_1294019887evidence_1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02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33600"/>
            <a:ext cx="2381250" cy="292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906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Types of Evidence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the different type of evidence you could use in an argumentative essay?</a:t>
            </a:r>
            <a:endParaRPr lang="en-US" dirty="0"/>
          </a:p>
        </p:txBody>
      </p:sp>
      <p:pic>
        <p:nvPicPr>
          <p:cNvPr id="4098" name="Picture 2" descr="http://www.mysecondmillion.com/wp-content/uploads/2012/06/sherlock-flipped-in-gimp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4598" r="100000">
                        <a14:foregroundMark x1="29655" y1="26126" x2="29655" y2="26126"/>
                        <a14:foregroundMark x1="31494" y1="29279" x2="31494" y2="29279"/>
                        <a14:foregroundMark x1="27356" y1="28604" x2="27356" y2="28604"/>
                        <a14:foregroundMark x1="32184" y1="27928" x2="32184" y2="27928"/>
                        <a14:foregroundMark x1="24828" y1="29505" x2="24828" y2="29505"/>
                        <a14:foregroundMark x1="24828" y1="32207" x2="24828" y2="32207"/>
                        <a14:foregroundMark x1="26897" y1="31081" x2="26897" y2="31081"/>
                        <a14:foregroundMark x1="22529" y1="30856" x2="22529" y2="30856"/>
                        <a14:foregroundMark x1="30575" y1="29730" x2="30575" y2="29730"/>
                        <a14:foregroundMark x1="88736" y1="68919" x2="88736" y2="68919"/>
                        <a14:foregroundMark x1="88736" y1="67568" x2="88736" y2="67568"/>
                        <a14:foregroundMark x1="89885" y1="65315" x2="89885" y2="65315"/>
                        <a14:foregroundMark x1="21609" y1="94369" x2="21609" y2="94369"/>
                        <a14:foregroundMark x1="26897" y1="93694" x2="26897" y2="93694"/>
                        <a14:foregroundMark x1="32184" y1="94144" x2="32184" y2="94144"/>
                        <a14:foregroundMark x1="39540" y1="93694" x2="39540" y2="93694"/>
                        <a14:foregroundMark x1="8506" y1="97297" x2="8506" y2="97297"/>
                        <a14:foregroundMark x1="14253" y1="97748" x2="14253" y2="97748"/>
                        <a14:foregroundMark x1="16322" y1="98649" x2="16322" y2="98649"/>
                        <a14:foregroundMark x1="22299" y1="98649" x2="22299" y2="98649"/>
                        <a14:foregroundMark x1="6207" y1="97973" x2="6207" y2="97973"/>
                        <a14:foregroundMark x1="9425" y1="98198" x2="9425" y2="98198"/>
                        <a14:foregroundMark x1="11494" y1="98198" x2="11494" y2="98198"/>
                        <a14:foregroundMark x1="14253" y1="98874" x2="14253" y2="9887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048000"/>
            <a:ext cx="3015768" cy="3078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13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 2 on 138</a:t>
            </a:r>
          </a:p>
          <a:p>
            <a:r>
              <a:rPr lang="en-US" dirty="0" smtClean="0"/>
              <a:t>What was you claim for “America the not-so-beautiful”?</a:t>
            </a:r>
          </a:p>
          <a:p>
            <a:r>
              <a:rPr lang="en-US" dirty="0" smtClean="0"/>
              <a:t>Let’s scan the article and see if we can find examples of reasons and evidence.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47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457200" y="1331341"/>
            <a:ext cx="8229600" cy="52218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4572000" y="274638"/>
            <a:ext cx="0" cy="6583362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1295400"/>
            <a:ext cx="914400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19200" y="623455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Reasons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5105400" y="601369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Evidence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985949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 3 on 139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99"/>
                </a:solidFill>
              </a:rPr>
              <a:t>We’re going to read an article about vending machines in schools.</a:t>
            </a:r>
          </a:p>
          <a:p>
            <a:r>
              <a:rPr lang="en-US" dirty="0" smtClean="0">
                <a:solidFill>
                  <a:srgbClr val="FFFF99"/>
                </a:solidFill>
              </a:rPr>
              <a:t>What </a:t>
            </a:r>
            <a:r>
              <a:rPr lang="en-US" dirty="0">
                <a:solidFill>
                  <a:srgbClr val="FFFF99"/>
                </a:solidFill>
              </a:rPr>
              <a:t>can you predict the arguments FOR and AGAINST might be?</a:t>
            </a:r>
          </a:p>
        </p:txBody>
      </p:sp>
      <p:pic>
        <p:nvPicPr>
          <p:cNvPr id="5122" name="Picture 2" descr="http://thumbs.dreamstime.com/m/vending-machine-2907468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099" r="100000">
                        <a14:foregroundMark x1="8791" y1="27692" x2="8791" y2="27692"/>
                        <a14:foregroundMark x1="25275" y1="28462" x2="25275" y2="28462"/>
                        <a14:foregroundMark x1="35165" y1="6154" x2="35165" y2="6154"/>
                        <a14:foregroundMark x1="16484" y1="8462" x2="16484" y2="8462"/>
                        <a14:foregroundMark x1="13187" y1="14615" x2="13187" y2="14615"/>
                        <a14:foregroundMark x1="10989" y1="52308" x2="10989" y2="52308"/>
                        <a14:foregroundMark x1="38462" y1="98462" x2="38462" y2="98462"/>
                        <a14:foregroundMark x1="30769" y1="92308" x2="30769" y2="9230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54611">
            <a:off x="302725" y="4039301"/>
            <a:ext cx="1843729" cy="2633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716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FFFF99"/>
                </a:solidFill>
              </a:rPr>
              <a:t>Read the first half of the article “Another study highlights the insanity of selling junk food in school vending </a:t>
            </a:r>
            <a:r>
              <a:rPr lang="en-US" dirty="0" smtClean="0">
                <a:solidFill>
                  <a:srgbClr val="FFFF99"/>
                </a:solidFill>
              </a:rPr>
              <a:t>machines” and mark the text for reasons and evidence.</a:t>
            </a:r>
            <a:endParaRPr lang="en-US" dirty="0">
              <a:solidFill>
                <a:srgbClr val="FF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580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3">
      <a:dk1>
        <a:srgbClr val="FFFFFF"/>
      </a:dk1>
      <a:lt1>
        <a:srgbClr val="000000"/>
      </a:lt1>
      <a:dk2>
        <a:srgbClr val="000000"/>
      </a:dk2>
      <a:lt2>
        <a:srgbClr val="000000"/>
      </a:lt2>
      <a:accent1>
        <a:srgbClr val="C7A2E3"/>
      </a:accent1>
      <a:accent2>
        <a:srgbClr val="00B050"/>
      </a:accent2>
      <a:accent3>
        <a:srgbClr val="D82891"/>
      </a:accent3>
      <a:accent4>
        <a:srgbClr val="FFC000"/>
      </a:accent4>
      <a:accent5>
        <a:srgbClr val="FF6700"/>
      </a:accent5>
      <a:accent6>
        <a:srgbClr val="00B05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</TotalTime>
  <Words>254</Words>
  <Application>Microsoft Office PowerPoint</Application>
  <PresentationFormat>On-screen Show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Do Now</vt:lpstr>
      <vt:lpstr>Reasons and Evidence</vt:lpstr>
      <vt:lpstr>Reasons</vt:lpstr>
      <vt:lpstr>Evidence</vt:lpstr>
      <vt:lpstr>Types of Evidence</vt:lpstr>
      <vt:lpstr>Together…</vt:lpstr>
      <vt:lpstr>PowerPoint Presentation</vt:lpstr>
      <vt:lpstr>Question 3 on 139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Reasons and Evidence</dc:title>
  <dc:creator>Goodine, Lindsey</dc:creator>
  <cp:lastModifiedBy>Goodine, Lindsey</cp:lastModifiedBy>
  <cp:revision>5</cp:revision>
  <dcterms:created xsi:type="dcterms:W3CDTF">2015-01-24T16:58:33Z</dcterms:created>
  <dcterms:modified xsi:type="dcterms:W3CDTF">2015-01-24T17:35:20Z</dcterms:modified>
</cp:coreProperties>
</file>